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818" r:id="rId2"/>
  </p:sldMasterIdLst>
  <p:notesMasterIdLst>
    <p:notesMasterId r:id="rId7"/>
  </p:notesMasterIdLst>
  <p:sldIdLst>
    <p:sldId id="258" r:id="rId3"/>
    <p:sldId id="259" r:id="rId4"/>
    <p:sldId id="260"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notesMaster" Target="notesMasters/notes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76728-22BF-4131-BA42-398345ECEA74}" type="datetimeFigureOut">
              <a:rPr lang="en-IN" smtClean="0"/>
              <a:t>18-12-2022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3C573-362A-42B2-BB77-1D2FE26068BC}" type="slidenum">
              <a:rPr lang="en-IN" smtClean="0"/>
              <a:t>‹#›</a:t>
            </a:fld>
            <a:endParaRPr lang="en-IN"/>
          </a:p>
        </p:txBody>
      </p:sp>
    </p:spTree>
    <p:extLst>
      <p:ext uri="{BB962C8B-B14F-4D97-AF65-F5344CB8AC3E}">
        <p14:creationId xmlns:p14="http://schemas.microsoft.com/office/powerpoint/2010/main" val="4163352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4039332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2925674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3868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2857003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60772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1671014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112247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62121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3830461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3907307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3363383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2665422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65F21-109B-47EA-841D-596A889DBA63}" type="datetimeFigureOut">
              <a:rPr lang="en-IN" smtClean="0"/>
              <a:t>18-12-2022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3395017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65F21-109B-47EA-841D-596A889DBA63}" type="datetimeFigureOut">
              <a:rPr lang="en-IN" smtClean="0"/>
              <a:t>18-12-2022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14871033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65F21-109B-47EA-841D-596A889DBA63}" type="datetimeFigureOut">
              <a:rPr lang="en-IN" smtClean="0"/>
              <a:t>18-12-2022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1848732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65F21-109B-47EA-841D-596A889DBA63}" type="datetimeFigureOut">
              <a:rPr lang="en-IN" smtClean="0"/>
              <a:t>18-12-2022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29803059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A65F21-109B-47EA-841D-596A889DBA63}" type="datetimeFigureOut">
              <a:rPr lang="en-IN" smtClean="0"/>
              <a:t>18-12-2022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23364323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A65F21-109B-47EA-841D-596A889DBA63}" type="datetimeFigureOut">
              <a:rPr lang="en-IN" smtClean="0"/>
              <a:t>18-12-2022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36180916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A65F21-109B-47EA-841D-596A889DBA63}" type="datetimeFigureOut">
              <a:rPr lang="en-IN" smtClean="0"/>
              <a:t>18-12-2022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1892877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87331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12383853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1299081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2658772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37694634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24246049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5583508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A65F21-109B-47EA-841D-596A889DBA63}" type="datetimeFigureOut">
              <a:rPr lang="en-IN" smtClean="0"/>
              <a:t>18-12-2022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277523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65F21-109B-47EA-841D-596A889DBA63}" type="datetimeFigureOut">
              <a:rPr lang="en-IN" smtClean="0"/>
              <a:t>18-12-2022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3541504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A65F21-109B-47EA-841D-596A889DBA63}" type="datetimeFigureOut">
              <a:rPr lang="en-IN" smtClean="0"/>
              <a:t>18-12-2022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2024785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A65F21-109B-47EA-841D-596A889DBA63}" type="datetimeFigureOut">
              <a:rPr lang="en-IN" smtClean="0"/>
              <a:t>18-12-2022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1790830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65F21-109B-47EA-841D-596A889DBA63}" type="datetimeFigureOut">
              <a:rPr lang="en-IN" smtClean="0"/>
              <a:t>18-12-2022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142668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A65F21-109B-47EA-841D-596A889DBA63}" type="datetimeFigureOut">
              <a:rPr lang="en-IN" smtClean="0"/>
              <a:t>18-12-2022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50A06F-C249-4BAF-8127-DD5F6E3D4CEE}" type="slidenum">
              <a:rPr lang="en-IN" smtClean="0"/>
              <a:t>‹#›</a:t>
            </a:fld>
            <a:endParaRPr lang="en-IN"/>
          </a:p>
        </p:txBody>
      </p:sp>
    </p:spTree>
    <p:extLst>
      <p:ext uri="{BB962C8B-B14F-4D97-AF65-F5344CB8AC3E}">
        <p14:creationId xmlns:p14="http://schemas.microsoft.com/office/powerpoint/2010/main" val="72120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50A06F-C249-4BAF-8127-DD5F6E3D4CEE}" type="slidenum">
              <a:rPr lang="en-IN" smtClean="0"/>
              <a:t>‹#›</a:t>
            </a:fld>
            <a:endParaRPr lang="en-IN"/>
          </a:p>
        </p:txBody>
      </p:sp>
      <p:sp>
        <p:nvSpPr>
          <p:cNvPr id="5" name="Date Placeholder 4"/>
          <p:cNvSpPr>
            <a:spLocks noGrp="1"/>
          </p:cNvSpPr>
          <p:nvPr>
            <p:ph type="dt" sz="half" idx="10"/>
          </p:nvPr>
        </p:nvSpPr>
        <p:spPr/>
        <p:txBody>
          <a:bodyPr/>
          <a:lstStyle/>
          <a:p>
            <a:fld id="{ACA65F21-109B-47EA-841D-596A889DBA63}" type="datetimeFigureOut">
              <a:rPr lang="en-IN" smtClean="0"/>
              <a:t>18-12-2022</a:t>
            </a:fld>
            <a:endParaRPr lang="en-IN"/>
          </a:p>
        </p:txBody>
      </p:sp>
    </p:spTree>
    <p:extLst>
      <p:ext uri="{BB962C8B-B14F-4D97-AF65-F5344CB8AC3E}">
        <p14:creationId xmlns:p14="http://schemas.microsoft.com/office/powerpoint/2010/main" val="417370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CA65F21-109B-47EA-841D-596A889DBA63}" type="datetimeFigureOut">
              <a:rPr lang="en-IN" smtClean="0"/>
              <a:t>18-12-2022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50A06F-C249-4BAF-8127-DD5F6E3D4CEE}" type="slidenum">
              <a:rPr lang="en-IN" smtClean="0"/>
              <a:t>‹#›</a:t>
            </a:fld>
            <a:endParaRPr lang="en-IN"/>
          </a:p>
        </p:txBody>
      </p:sp>
    </p:spTree>
    <p:extLst>
      <p:ext uri="{BB962C8B-B14F-4D97-AF65-F5344CB8AC3E}">
        <p14:creationId xmlns:p14="http://schemas.microsoft.com/office/powerpoint/2010/main" val="294996029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A65F21-109B-47EA-841D-596A889DBA63}" type="datetimeFigureOut">
              <a:rPr lang="en-IN" smtClean="0"/>
              <a:t>18-12-2022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50A06F-C249-4BAF-8127-DD5F6E3D4CEE}" type="slidenum">
              <a:rPr lang="en-IN" smtClean="0"/>
              <a:t>‹#›</a:t>
            </a:fld>
            <a:endParaRPr lang="en-IN"/>
          </a:p>
        </p:txBody>
      </p:sp>
    </p:spTree>
    <p:extLst>
      <p:ext uri="{BB962C8B-B14F-4D97-AF65-F5344CB8AC3E}">
        <p14:creationId xmlns:p14="http://schemas.microsoft.com/office/powerpoint/2010/main" val="1522561342"/>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5E611D-62DA-F5E6-5DF7-F55691FA23C3}"/>
              </a:ext>
            </a:extLst>
          </p:cNvPr>
          <p:cNvPicPr>
            <a:picLocks noChangeAspect="1"/>
          </p:cNvPicPr>
          <p:nvPr/>
        </p:nvPicPr>
        <p:blipFill>
          <a:blip r:embed="rId4"/>
          <a:stretch>
            <a:fillRect/>
          </a:stretch>
        </p:blipFill>
        <p:spPr>
          <a:xfrm>
            <a:off x="577515" y="1695538"/>
            <a:ext cx="6863715" cy="4013671"/>
          </a:xfrm>
          <a:prstGeom prst="rect">
            <a:avLst/>
          </a:prstGeom>
        </p:spPr>
      </p:pic>
      <p:sp>
        <p:nvSpPr>
          <p:cNvPr id="3" name="TextBox 2">
            <a:extLst>
              <a:ext uri="{FF2B5EF4-FFF2-40B4-BE49-F238E27FC236}">
                <a16:creationId xmlns:a16="http://schemas.microsoft.com/office/drawing/2014/main" id="{8E625934-B626-2CCC-F276-5B59844423A5}"/>
              </a:ext>
            </a:extLst>
          </p:cNvPr>
          <p:cNvSpPr txBox="1"/>
          <p:nvPr/>
        </p:nvSpPr>
        <p:spPr>
          <a:xfrm>
            <a:off x="2069432" y="548639"/>
            <a:ext cx="8479856" cy="523220"/>
          </a:xfrm>
          <a:prstGeom prst="rect">
            <a:avLst/>
          </a:prstGeom>
          <a:noFill/>
        </p:spPr>
        <p:txBody>
          <a:bodyPr wrap="square" rtlCol="0">
            <a:spAutoFit/>
          </a:bodyPr>
          <a:lstStyle/>
          <a:p>
            <a:pPr algn="ctr"/>
            <a:r>
              <a:rPr lang="en-IN" sz="2800" dirty="0">
                <a:latin typeface="Arial Black" panose="020B0A04020102020204" pitchFamily="34" charset="0"/>
              </a:rPr>
              <a:t>FUNDAMENTALS OF MACHINE LEARNING</a:t>
            </a:r>
          </a:p>
        </p:txBody>
      </p:sp>
      <p:sp>
        <p:nvSpPr>
          <p:cNvPr id="6" name="TextBox 5">
            <a:extLst>
              <a:ext uri="{FF2B5EF4-FFF2-40B4-BE49-F238E27FC236}">
                <a16:creationId xmlns:a16="http://schemas.microsoft.com/office/drawing/2014/main" id="{B9635CDE-F113-D2D6-C379-09F3F332F7BB}"/>
              </a:ext>
            </a:extLst>
          </p:cNvPr>
          <p:cNvSpPr txBox="1"/>
          <p:nvPr/>
        </p:nvSpPr>
        <p:spPr>
          <a:xfrm>
            <a:off x="7546207" y="2319688"/>
            <a:ext cx="2803358" cy="3170099"/>
          </a:xfrm>
          <a:prstGeom prst="rect">
            <a:avLst/>
          </a:prstGeom>
          <a:noFill/>
        </p:spPr>
        <p:txBody>
          <a:bodyPr wrap="square" rtlCol="0">
            <a:spAutoFit/>
          </a:bodyPr>
          <a:lstStyle/>
          <a:p>
            <a:pPr algn="ctr"/>
            <a:r>
              <a:rPr lang="en-IN" sz="2800" dirty="0">
                <a:latin typeface="Arial Rounded MT Bold" panose="020F0704030504030204" pitchFamily="34" charset="0"/>
              </a:rPr>
              <a:t>FINAL PROJECT</a:t>
            </a:r>
          </a:p>
          <a:p>
            <a:endParaRPr lang="en-IN" dirty="0"/>
          </a:p>
          <a:p>
            <a:endParaRPr lang="en-IN" dirty="0"/>
          </a:p>
          <a:p>
            <a:endParaRPr lang="en-IN" dirty="0"/>
          </a:p>
          <a:p>
            <a:endParaRPr lang="en-IN" dirty="0"/>
          </a:p>
          <a:p>
            <a:endParaRPr lang="en-IN" dirty="0"/>
          </a:p>
          <a:p>
            <a:r>
              <a:rPr lang="en-IN" dirty="0"/>
              <a:t>DONE BY:</a:t>
            </a:r>
          </a:p>
          <a:p>
            <a:r>
              <a:rPr lang="en-IN" dirty="0"/>
              <a:t>RAMIREDDY MEGHANA REDDY</a:t>
            </a:r>
          </a:p>
        </p:txBody>
      </p:sp>
      <p:pic>
        <p:nvPicPr>
          <p:cNvPr id="7" name="Recorded Sound">
            <a:hlinkClick r:id="" action="ppaction://media"/>
            <a:extLst>
              <a:ext uri="{FF2B5EF4-FFF2-40B4-BE49-F238E27FC236}">
                <a16:creationId xmlns:a16="http://schemas.microsoft.com/office/drawing/2014/main" id="{66BB9E84-8219-B177-1435-67F15EDC1A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92479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1729-B430-FDC3-C766-4F33BB4B913B}"/>
              </a:ext>
            </a:extLst>
          </p:cNvPr>
          <p:cNvSpPr>
            <a:spLocks noGrp="1"/>
          </p:cNvSpPr>
          <p:nvPr>
            <p:ph type="title"/>
          </p:nvPr>
        </p:nvSpPr>
        <p:spPr/>
        <p:txBody>
          <a:bodyPr>
            <a:normAutofit fontScale="90000"/>
          </a:bodyPr>
          <a:lstStyle/>
          <a:p>
            <a:pPr algn="ctr"/>
            <a:r>
              <a:rPr lang="en-IN" sz="6000" b="1" dirty="0">
                <a:solidFill>
                  <a:schemeClr val="tx1"/>
                </a:solidFill>
                <a:latin typeface="Arabic Typesetting" panose="03020402040406030203" pitchFamily="66" charset="-78"/>
                <a:cs typeface="Arabic Typesetting" panose="03020402040406030203" pitchFamily="66" charset="-78"/>
              </a:rPr>
              <a:t>ABOUT THE DATASET &amp; PROBLEM</a:t>
            </a:r>
          </a:p>
        </p:txBody>
      </p:sp>
      <p:sp>
        <p:nvSpPr>
          <p:cNvPr id="3" name="Text Placeholder 2">
            <a:extLst>
              <a:ext uri="{FF2B5EF4-FFF2-40B4-BE49-F238E27FC236}">
                <a16:creationId xmlns:a16="http://schemas.microsoft.com/office/drawing/2014/main" id="{DE1EC4D0-3837-D8FD-5AD6-D0C4C64CB3C7}"/>
              </a:ext>
            </a:extLst>
          </p:cNvPr>
          <p:cNvSpPr>
            <a:spLocks noGrp="1"/>
          </p:cNvSpPr>
          <p:nvPr>
            <p:ph type="body" idx="1"/>
          </p:nvPr>
        </p:nvSpPr>
        <p:spPr/>
        <p:txBody>
          <a:bodyPr/>
          <a:lstStyle/>
          <a:p>
            <a:endParaRPr lang="en-IN"/>
          </a:p>
        </p:txBody>
      </p:sp>
      <p:pic>
        <p:nvPicPr>
          <p:cNvPr id="7" name="Content Placeholder 6">
            <a:extLst>
              <a:ext uri="{FF2B5EF4-FFF2-40B4-BE49-F238E27FC236}">
                <a16:creationId xmlns:a16="http://schemas.microsoft.com/office/drawing/2014/main" id="{06F70CDD-0E84-F99A-3D60-EBFA26EB2182}"/>
              </a:ext>
            </a:extLst>
          </p:cNvPr>
          <p:cNvPicPr>
            <a:picLocks noGrp="1" noChangeAspect="1"/>
          </p:cNvPicPr>
          <p:nvPr>
            <p:ph sz="half" idx="2"/>
          </p:nvPr>
        </p:nvPicPr>
        <p:blipFill>
          <a:blip r:embed="rId4"/>
          <a:stretch>
            <a:fillRect/>
          </a:stretch>
        </p:blipFill>
        <p:spPr>
          <a:xfrm>
            <a:off x="676231" y="2737245"/>
            <a:ext cx="4184650" cy="2789766"/>
          </a:xfrm>
          <a:prstGeom prst="rect">
            <a:avLst/>
          </a:prstGeom>
        </p:spPr>
      </p:pic>
      <p:sp>
        <p:nvSpPr>
          <p:cNvPr id="5" name="Text Placeholder 4">
            <a:extLst>
              <a:ext uri="{FF2B5EF4-FFF2-40B4-BE49-F238E27FC236}">
                <a16:creationId xmlns:a16="http://schemas.microsoft.com/office/drawing/2014/main" id="{E8F6C753-A8A1-F305-5918-70EA6A52EEF0}"/>
              </a:ext>
            </a:extLst>
          </p:cNvPr>
          <p:cNvSpPr>
            <a:spLocks noGrp="1"/>
          </p:cNvSpPr>
          <p:nvPr>
            <p:ph type="body" sz="quarter" idx="3"/>
          </p:nvPr>
        </p:nvSpPr>
        <p:spPr/>
        <p:txBody>
          <a:bodyPr/>
          <a:lstStyle/>
          <a:p>
            <a:endParaRPr lang="en-IN" dirty="0"/>
          </a:p>
        </p:txBody>
      </p:sp>
      <p:sp>
        <p:nvSpPr>
          <p:cNvPr id="6" name="Content Placeholder 5">
            <a:extLst>
              <a:ext uri="{FF2B5EF4-FFF2-40B4-BE49-F238E27FC236}">
                <a16:creationId xmlns:a16="http://schemas.microsoft.com/office/drawing/2014/main" id="{A6A0EFB3-A1E9-EB69-C4B5-00BD81DD0BE2}"/>
              </a:ext>
            </a:extLst>
          </p:cNvPr>
          <p:cNvSpPr>
            <a:spLocks noGrp="1"/>
          </p:cNvSpPr>
          <p:nvPr>
            <p:ph sz="quarter" idx="4"/>
          </p:nvPr>
        </p:nvSpPr>
        <p:spPr>
          <a:xfrm>
            <a:off x="5088384" y="2563990"/>
            <a:ext cx="4185617" cy="3304117"/>
          </a:xfrm>
        </p:spPr>
        <p:txBody>
          <a:bodyPr/>
          <a:lstStyle/>
          <a:p>
            <a:r>
              <a:rPr lang="en-US" sz="1800" dirty="0">
                <a:solidFill>
                  <a:schemeClr val="tx1"/>
                </a:solidFill>
              </a:rPr>
              <a:t>To outline the marketing plan in this scenario, a consumer segmentation must be created. About 9000 active credit card users' usage patterns during the last six months are summarized in the sample dataset. The file contains 18 behavioral characteristics at the consumer level</a:t>
            </a:r>
            <a:endParaRPr lang="en-IN" dirty="0"/>
          </a:p>
        </p:txBody>
      </p:sp>
      <p:pic>
        <p:nvPicPr>
          <p:cNvPr id="8" name="Recorded Sound">
            <a:hlinkClick r:id="" action="ppaction://media"/>
            <a:extLst>
              <a:ext uri="{FF2B5EF4-FFF2-40B4-BE49-F238E27FC236}">
                <a16:creationId xmlns:a16="http://schemas.microsoft.com/office/drawing/2014/main" id="{913539E0-5431-356E-FC0C-EEC5BAFEA7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8187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CE8F-DCCB-87F5-D293-567DF86D43A1}"/>
              </a:ext>
            </a:extLst>
          </p:cNvPr>
          <p:cNvSpPr>
            <a:spLocks noGrp="1"/>
          </p:cNvSpPr>
          <p:nvPr>
            <p:ph type="title"/>
          </p:nvPr>
        </p:nvSpPr>
        <p:spPr>
          <a:xfrm>
            <a:off x="934781" y="-526984"/>
            <a:ext cx="10018713" cy="1752599"/>
          </a:xfrm>
        </p:spPr>
        <p:txBody>
          <a:bodyPr/>
          <a:lstStyle/>
          <a:p>
            <a:endParaRPr lang="en-IN"/>
          </a:p>
        </p:txBody>
      </p:sp>
      <p:sp>
        <p:nvSpPr>
          <p:cNvPr id="3" name="Text Placeholder 2">
            <a:extLst>
              <a:ext uri="{FF2B5EF4-FFF2-40B4-BE49-F238E27FC236}">
                <a16:creationId xmlns:a16="http://schemas.microsoft.com/office/drawing/2014/main" id="{7CA342E1-799F-C14A-55DB-E0ECF0CA353F}"/>
              </a:ext>
            </a:extLst>
          </p:cNvPr>
          <p:cNvSpPr>
            <a:spLocks noGrp="1"/>
          </p:cNvSpPr>
          <p:nvPr>
            <p:ph type="body" idx="1"/>
          </p:nvPr>
        </p:nvSpPr>
        <p:spPr>
          <a:xfrm>
            <a:off x="1271665" y="1599754"/>
            <a:ext cx="2058678" cy="533138"/>
          </a:xfrm>
        </p:spPr>
        <p:txBody>
          <a:bodyPr/>
          <a:lstStyle/>
          <a:p>
            <a:r>
              <a:rPr lang="en-IN" dirty="0"/>
              <a:t>K MEANS</a:t>
            </a:r>
          </a:p>
        </p:txBody>
      </p:sp>
      <p:sp>
        <p:nvSpPr>
          <p:cNvPr id="5" name="Text Placeholder 4">
            <a:extLst>
              <a:ext uri="{FF2B5EF4-FFF2-40B4-BE49-F238E27FC236}">
                <a16:creationId xmlns:a16="http://schemas.microsoft.com/office/drawing/2014/main" id="{67EFEC80-A507-58B9-9023-FC3E17BC3C28}"/>
              </a:ext>
            </a:extLst>
          </p:cNvPr>
          <p:cNvSpPr>
            <a:spLocks noGrp="1"/>
          </p:cNvSpPr>
          <p:nvPr>
            <p:ph type="body" sz="quarter" idx="3"/>
          </p:nvPr>
        </p:nvSpPr>
        <p:spPr>
          <a:xfrm>
            <a:off x="4391136" y="1592199"/>
            <a:ext cx="2918031" cy="604431"/>
          </a:xfrm>
        </p:spPr>
        <p:txBody>
          <a:bodyPr/>
          <a:lstStyle/>
          <a:p>
            <a:r>
              <a:rPr lang="en-IN" dirty="0"/>
              <a:t>DBSCAN</a:t>
            </a:r>
          </a:p>
        </p:txBody>
      </p:sp>
      <p:pic>
        <p:nvPicPr>
          <p:cNvPr id="10" name="Content Placeholder 9">
            <a:extLst>
              <a:ext uri="{FF2B5EF4-FFF2-40B4-BE49-F238E27FC236}">
                <a16:creationId xmlns:a16="http://schemas.microsoft.com/office/drawing/2014/main" id="{F4E77B75-62BA-93C4-E6E5-A137E632FC40}"/>
              </a:ext>
            </a:extLst>
          </p:cNvPr>
          <p:cNvPicPr>
            <a:picLocks noGrp="1" noChangeAspect="1"/>
          </p:cNvPicPr>
          <p:nvPr>
            <p:ph sz="quarter" idx="4"/>
          </p:nvPr>
        </p:nvPicPr>
        <p:blipFill rotWithShape="1">
          <a:blip r:embed="rId4"/>
          <a:srcRect l="13265" t="22817" r="42148"/>
          <a:stretch/>
        </p:blipFill>
        <p:spPr>
          <a:xfrm>
            <a:off x="1054764" y="3468314"/>
            <a:ext cx="2371830" cy="2251666"/>
          </a:xfrm>
          <a:prstGeom prst="rect">
            <a:avLst/>
          </a:prstGeom>
        </p:spPr>
      </p:pic>
      <p:pic>
        <p:nvPicPr>
          <p:cNvPr id="11" name="Picture 10">
            <a:extLst>
              <a:ext uri="{FF2B5EF4-FFF2-40B4-BE49-F238E27FC236}">
                <a16:creationId xmlns:a16="http://schemas.microsoft.com/office/drawing/2014/main" id="{64E6DCBA-7017-FECB-CB82-9BD53D6FF09E}"/>
              </a:ext>
            </a:extLst>
          </p:cNvPr>
          <p:cNvPicPr>
            <a:picLocks noChangeAspect="1"/>
          </p:cNvPicPr>
          <p:nvPr/>
        </p:nvPicPr>
        <p:blipFill rotWithShape="1">
          <a:blip r:embed="rId5"/>
          <a:srcRect l="15907" t="19149" r="30550" b="2826"/>
          <a:stretch/>
        </p:blipFill>
        <p:spPr>
          <a:xfrm>
            <a:off x="8200724" y="3932210"/>
            <a:ext cx="3378468" cy="2333192"/>
          </a:xfrm>
          <a:prstGeom prst="rect">
            <a:avLst/>
          </a:prstGeom>
        </p:spPr>
      </p:pic>
      <p:sp>
        <p:nvSpPr>
          <p:cNvPr id="13" name="TextBox 12">
            <a:extLst>
              <a:ext uri="{FF2B5EF4-FFF2-40B4-BE49-F238E27FC236}">
                <a16:creationId xmlns:a16="http://schemas.microsoft.com/office/drawing/2014/main" id="{A398B45F-37EF-E2E9-7DD4-1032DFE61F03}"/>
              </a:ext>
            </a:extLst>
          </p:cNvPr>
          <p:cNvSpPr txBox="1"/>
          <p:nvPr/>
        </p:nvSpPr>
        <p:spPr>
          <a:xfrm>
            <a:off x="7940842" y="1398992"/>
            <a:ext cx="2666198" cy="873316"/>
          </a:xfrm>
          <a:prstGeom prst="rect">
            <a:avLst/>
          </a:prstGeom>
          <a:noFill/>
        </p:spPr>
        <p:txBody>
          <a:bodyPr wrap="square" rtlCol="0">
            <a:spAutoFit/>
          </a:bodyPr>
          <a:lstStyle/>
          <a:p>
            <a:pPr marL="459105" marR="60960" indent="-6350">
              <a:lnSpc>
                <a:spcPct val="110000"/>
              </a:lnSpc>
              <a:spcAft>
                <a:spcPts val="820"/>
              </a:spcAft>
            </a:pPr>
            <a:r>
              <a:rPr lang="en-IN" sz="2400" b="1" dirty="0">
                <a:solidFill>
                  <a:schemeClr val="accent1"/>
                </a:solidFill>
                <a:effectLst/>
                <a:latin typeface="Arial" panose="020B0604020202020204" pitchFamily="34" charset="0"/>
                <a:ea typeface="Arial" panose="020B0604020202020204" pitchFamily="34" charset="0"/>
              </a:rPr>
              <a:t>Hierarchical Clustering</a:t>
            </a:r>
          </a:p>
        </p:txBody>
      </p:sp>
      <p:sp>
        <p:nvSpPr>
          <p:cNvPr id="14" name="TextBox 13">
            <a:extLst>
              <a:ext uri="{FF2B5EF4-FFF2-40B4-BE49-F238E27FC236}">
                <a16:creationId xmlns:a16="http://schemas.microsoft.com/office/drawing/2014/main" id="{0D5180AB-1F3F-A952-2F17-6FDAF793E151}"/>
              </a:ext>
            </a:extLst>
          </p:cNvPr>
          <p:cNvSpPr txBox="1"/>
          <p:nvPr/>
        </p:nvSpPr>
        <p:spPr>
          <a:xfrm>
            <a:off x="1126156" y="2338938"/>
            <a:ext cx="2300438" cy="923330"/>
          </a:xfrm>
          <a:prstGeom prst="rect">
            <a:avLst/>
          </a:prstGeom>
          <a:noFill/>
        </p:spPr>
        <p:txBody>
          <a:bodyPr wrap="square" rtlCol="0">
            <a:spAutoFit/>
          </a:bodyPr>
          <a:lstStyle/>
          <a:p>
            <a:r>
              <a:rPr lang="en-IN" dirty="0"/>
              <a:t>K Means determines whether 2 objects are similar and clusters</a:t>
            </a:r>
          </a:p>
        </p:txBody>
      </p:sp>
      <p:pic>
        <p:nvPicPr>
          <p:cNvPr id="17" name="Content Placeholder 16">
            <a:extLst>
              <a:ext uri="{FF2B5EF4-FFF2-40B4-BE49-F238E27FC236}">
                <a16:creationId xmlns:a16="http://schemas.microsoft.com/office/drawing/2014/main" id="{C00A1B5C-97AC-0B4B-AFD7-C334D9EA7821}"/>
              </a:ext>
            </a:extLst>
          </p:cNvPr>
          <p:cNvPicPr>
            <a:picLocks noGrp="1" noChangeAspect="1"/>
          </p:cNvPicPr>
          <p:nvPr>
            <p:ph sz="half" idx="2"/>
          </p:nvPr>
        </p:nvPicPr>
        <p:blipFill rotWithShape="1">
          <a:blip r:embed="rId6"/>
          <a:srcRect l="12397" t="31543" r="42950" b="-129"/>
          <a:stretch/>
        </p:blipFill>
        <p:spPr>
          <a:xfrm>
            <a:off x="4391136" y="3734602"/>
            <a:ext cx="2371830" cy="2088682"/>
          </a:xfrm>
          <a:prstGeom prst="rect">
            <a:avLst/>
          </a:prstGeom>
        </p:spPr>
      </p:pic>
      <p:sp>
        <p:nvSpPr>
          <p:cNvPr id="18" name="TextBox 17">
            <a:extLst>
              <a:ext uri="{FF2B5EF4-FFF2-40B4-BE49-F238E27FC236}">
                <a16:creationId xmlns:a16="http://schemas.microsoft.com/office/drawing/2014/main" id="{CCBE6E34-5D88-5BB7-301D-37E1E0C5B984}"/>
              </a:ext>
            </a:extLst>
          </p:cNvPr>
          <p:cNvSpPr txBox="1"/>
          <p:nvPr/>
        </p:nvSpPr>
        <p:spPr>
          <a:xfrm>
            <a:off x="4345417" y="2473069"/>
            <a:ext cx="2300438" cy="1200329"/>
          </a:xfrm>
          <a:prstGeom prst="rect">
            <a:avLst/>
          </a:prstGeom>
          <a:noFill/>
        </p:spPr>
        <p:txBody>
          <a:bodyPr wrap="square" rtlCol="0">
            <a:spAutoFit/>
          </a:bodyPr>
          <a:lstStyle/>
          <a:p>
            <a:r>
              <a:rPr lang="en-IN" dirty="0"/>
              <a:t>A cluster is shown as the biggest group of closely spaced-apart points.</a:t>
            </a:r>
          </a:p>
        </p:txBody>
      </p:sp>
      <p:sp>
        <p:nvSpPr>
          <p:cNvPr id="19" name="TextBox 18">
            <a:extLst>
              <a:ext uri="{FF2B5EF4-FFF2-40B4-BE49-F238E27FC236}">
                <a16:creationId xmlns:a16="http://schemas.microsoft.com/office/drawing/2014/main" id="{FA876174-6B55-DA9F-ED55-6C120ADADDF7}"/>
              </a:ext>
            </a:extLst>
          </p:cNvPr>
          <p:cNvSpPr txBox="1"/>
          <p:nvPr/>
        </p:nvSpPr>
        <p:spPr>
          <a:xfrm>
            <a:off x="8008218" y="2196630"/>
            <a:ext cx="3301465" cy="1754326"/>
          </a:xfrm>
          <a:prstGeom prst="rect">
            <a:avLst/>
          </a:prstGeom>
          <a:noFill/>
        </p:spPr>
        <p:txBody>
          <a:bodyPr wrap="square" rtlCol="0">
            <a:spAutoFit/>
          </a:bodyPr>
          <a:lstStyle/>
          <a:p>
            <a:r>
              <a:rPr lang="en-IN" dirty="0"/>
              <a:t>There are 3 clusters according to the </a:t>
            </a:r>
            <a:r>
              <a:rPr lang="en-IN" dirty="0" err="1"/>
              <a:t>dendogram</a:t>
            </a:r>
            <a:r>
              <a:rPr lang="en-IN" dirty="0"/>
              <a:t>. It can be stopped at a threshold of 38 because the blue like which is the vertical line with the </a:t>
            </a:r>
            <a:r>
              <a:rPr lang="en-IN" dirty="0" err="1"/>
              <a:t>greastest</a:t>
            </a:r>
            <a:r>
              <a:rPr lang="en-IN" dirty="0"/>
              <a:t> distance is visible</a:t>
            </a:r>
          </a:p>
        </p:txBody>
      </p:sp>
      <p:pic>
        <p:nvPicPr>
          <p:cNvPr id="20" name="Recorded Sound">
            <a:hlinkClick r:id="" action="ppaction://media"/>
            <a:extLst>
              <a:ext uri="{FF2B5EF4-FFF2-40B4-BE49-F238E27FC236}">
                <a16:creationId xmlns:a16="http://schemas.microsoft.com/office/drawing/2014/main" id="{B265D542-559E-9837-A0A7-DC8F17799D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09185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8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D5E-2C6E-F67D-9507-D6351726AD93}"/>
              </a:ext>
            </a:extLst>
          </p:cNvPr>
          <p:cNvSpPr>
            <a:spLocks noGrp="1"/>
          </p:cNvSpPr>
          <p:nvPr>
            <p:ph type="title"/>
          </p:nvPr>
        </p:nvSpPr>
        <p:spPr/>
        <p:txBody>
          <a:bodyPr/>
          <a:lstStyle/>
          <a:p>
            <a:pPr algn="ctr"/>
            <a:r>
              <a:rPr lang="en-IN" b="1" u="sng" dirty="0">
                <a:solidFill>
                  <a:schemeClr val="tx1"/>
                </a:solidFill>
              </a:rPr>
              <a:t>CONCLUSION</a:t>
            </a:r>
          </a:p>
        </p:txBody>
      </p:sp>
      <p:pic>
        <p:nvPicPr>
          <p:cNvPr id="5" name="Content Placeholder 4">
            <a:extLst>
              <a:ext uri="{FF2B5EF4-FFF2-40B4-BE49-F238E27FC236}">
                <a16:creationId xmlns:a16="http://schemas.microsoft.com/office/drawing/2014/main" id="{B0784178-1957-B855-FDA4-1E27A167E508}"/>
              </a:ext>
            </a:extLst>
          </p:cNvPr>
          <p:cNvPicPr>
            <a:picLocks noGrp="1" noChangeAspect="1"/>
          </p:cNvPicPr>
          <p:nvPr>
            <p:ph sz="half" idx="1"/>
          </p:nvPr>
        </p:nvPicPr>
        <p:blipFill rotWithShape="1">
          <a:blip r:embed="rId4"/>
          <a:srcRect l="7969" t="25125" r="-13" b="-2425"/>
          <a:stretch/>
        </p:blipFill>
        <p:spPr>
          <a:xfrm>
            <a:off x="-121254" y="2512195"/>
            <a:ext cx="4982179" cy="3177470"/>
          </a:xfrm>
          <a:prstGeom prst="rect">
            <a:avLst/>
          </a:prstGeom>
        </p:spPr>
      </p:pic>
      <p:sp>
        <p:nvSpPr>
          <p:cNvPr id="4" name="Content Placeholder 3">
            <a:extLst>
              <a:ext uri="{FF2B5EF4-FFF2-40B4-BE49-F238E27FC236}">
                <a16:creationId xmlns:a16="http://schemas.microsoft.com/office/drawing/2014/main" id="{DAB19210-AC33-CD90-2620-44AC8DD41715}"/>
              </a:ext>
            </a:extLst>
          </p:cNvPr>
          <p:cNvSpPr>
            <a:spLocks noGrp="1"/>
          </p:cNvSpPr>
          <p:nvPr>
            <p:ph sz="half" idx="2"/>
          </p:nvPr>
        </p:nvSpPr>
        <p:spPr>
          <a:xfrm>
            <a:off x="4764505" y="1694047"/>
            <a:ext cx="5919537" cy="4263992"/>
          </a:xfrm>
        </p:spPr>
        <p:txBody>
          <a:bodyPr>
            <a:normAutofit fontScale="92500" lnSpcReduction="10000"/>
          </a:bodyPr>
          <a:lstStyle/>
          <a:p>
            <a:r>
              <a:rPr lang="en-IN" dirty="0"/>
              <a:t>We finalize that K means clustering gives the appropriate results. The results are all appearing in the 7 clusters , we have arranged those 7 clusters based on the features.</a:t>
            </a:r>
          </a:p>
          <a:p>
            <a:r>
              <a:rPr lang="en-IN" dirty="0"/>
              <a:t>The clusters show the study of the customers.</a:t>
            </a:r>
          </a:p>
          <a:p>
            <a:r>
              <a:rPr lang="en-IN" dirty="0"/>
              <a:t>Greatest credit limits purchase more frequently and tend to pay in instalments and given vice verse.</a:t>
            </a:r>
          </a:p>
          <a:p>
            <a:r>
              <a:rPr lang="en-IN" dirty="0"/>
              <a:t>There are people with greatest balance amounts but not the best in terms of purchasing </a:t>
            </a:r>
            <a:r>
              <a:rPr lang="en-IN" dirty="0" err="1"/>
              <a:t>frequency.Those</a:t>
            </a:r>
            <a:r>
              <a:rPr lang="en-IN" dirty="0"/>
              <a:t> who have higher credit limits tend to pay in cash and dislike making purchases.</a:t>
            </a:r>
          </a:p>
          <a:p>
            <a:pPr marL="0" indent="0">
              <a:buNone/>
            </a:pPr>
            <a:r>
              <a:rPr lang="en-IN" dirty="0"/>
              <a:t>All of the analysis is being clearly shown in the clusters.</a:t>
            </a:r>
          </a:p>
          <a:p>
            <a:pPr marL="0" indent="0">
              <a:buNone/>
            </a:pPr>
            <a:r>
              <a:rPr lang="en-IN" dirty="0"/>
              <a:t>Hence we consider k-means is the appropriate method to analyse and make up the strategies.</a:t>
            </a:r>
          </a:p>
          <a:p>
            <a:endParaRPr lang="en-IN" dirty="0"/>
          </a:p>
        </p:txBody>
      </p:sp>
      <p:pic>
        <p:nvPicPr>
          <p:cNvPr id="6" name="Recorded Sound">
            <a:hlinkClick r:id="" action="ppaction://media"/>
            <a:extLst>
              <a:ext uri="{FF2B5EF4-FFF2-40B4-BE49-F238E27FC236}">
                <a16:creationId xmlns:a16="http://schemas.microsoft.com/office/drawing/2014/main" id="{E65AAEA0-010D-B548-DA00-B322CC8A6F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88691" y="5838162"/>
            <a:ext cx="406400" cy="406400"/>
          </a:xfrm>
          <a:prstGeom prst="rect">
            <a:avLst/>
          </a:prstGeom>
        </p:spPr>
      </p:pic>
    </p:spTree>
    <p:extLst>
      <p:ext uri="{BB962C8B-B14F-4D97-AF65-F5344CB8AC3E}">
        <p14:creationId xmlns:p14="http://schemas.microsoft.com/office/powerpoint/2010/main" val="285991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1246</TotalTime>
  <Words>245</Words>
  <Application>Microsoft Office PowerPoint</Application>
  <PresentationFormat>Widescreen</PresentationFormat>
  <Paragraphs>24</Paragraphs>
  <Slides>4</Slides>
  <Notes>0</Notes>
  <HiddenSlides>0</HiddenSlides>
  <MMClips>4</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vt:i4>
      </vt:variant>
    </vt:vector>
  </HeadingPairs>
  <TitlesOfParts>
    <vt:vector size="14" baseType="lpstr">
      <vt:lpstr>Arabic Typesetting</vt:lpstr>
      <vt:lpstr>Arial</vt:lpstr>
      <vt:lpstr>Arial Black</vt:lpstr>
      <vt:lpstr>Arial Rounded MT Bold</vt:lpstr>
      <vt:lpstr>Calibri</vt:lpstr>
      <vt:lpstr>Corbel</vt:lpstr>
      <vt:lpstr>Trebuchet MS</vt:lpstr>
      <vt:lpstr>Wingdings 3</vt:lpstr>
      <vt:lpstr>Facet</vt:lpstr>
      <vt:lpstr>Parallax</vt:lpstr>
      <vt:lpstr>PowerPoint Presentation</vt:lpstr>
      <vt:lpstr>ABOUT THE DATASET &amp; PROBLEM</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Aksa Taniya</dc:creator>
  <cp:lastModifiedBy>Ramireddy, Meghana Reddy</cp:lastModifiedBy>
  <cp:revision>3</cp:revision>
  <dcterms:created xsi:type="dcterms:W3CDTF">2022-12-18T06:01:23Z</dcterms:created>
  <dcterms:modified xsi:type="dcterms:W3CDTF">2022-12-19T02:55:51Z</dcterms:modified>
</cp:coreProperties>
</file>